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2" r:id="rId3"/>
    <p:sldId id="266" r:id="rId4"/>
    <p:sldId id="263" r:id="rId5"/>
    <p:sldId id="264" r:id="rId6"/>
    <p:sldId id="265" r:id="rId7"/>
    <p:sldId id="260" r:id="rId8"/>
    <p:sldId id="257" r:id="rId9"/>
    <p:sldId id="261" r:id="rId10"/>
    <p:sldId id="258"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3" d="100"/>
          <a:sy n="43" d="100"/>
        </p:scale>
        <p:origin x="-136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F70195-D618-45A0-995B-26F91BECD0BF}" type="datetimeFigureOut">
              <a:rPr lang="en-US" smtClean="0"/>
              <a:pPr/>
              <a:t>3/1/17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8C223D-36E4-45B3-BE8F-C1C4045CF884}" type="slidenum">
              <a:rPr lang="en-US" smtClean="0"/>
              <a:pPr/>
              <a:t>‹#›</a:t>
            </a:fld>
            <a:endParaRPr lang="en-US"/>
          </a:p>
        </p:txBody>
      </p:sp>
    </p:spTree>
    <p:extLst>
      <p:ext uri="{BB962C8B-B14F-4D97-AF65-F5344CB8AC3E}">
        <p14:creationId xmlns:p14="http://schemas.microsoft.com/office/powerpoint/2010/main" val="3903845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8C223D-36E4-45B3-BE8F-C1C4045CF884}"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2BC234-1EAF-451E-90C5-72BE1285EDD7}" type="datetimeFigureOut">
              <a:rPr lang="en-US" smtClean="0"/>
              <a:pPr/>
              <a:t>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C6FF2-BF1F-42BC-8815-6B7484A71AC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2BC234-1EAF-451E-90C5-72BE1285EDD7}" type="datetimeFigureOut">
              <a:rPr lang="en-US" smtClean="0"/>
              <a:pPr/>
              <a:t>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C6FF2-BF1F-42BC-8815-6B7484A71AC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2BC234-1EAF-451E-90C5-72BE1285EDD7}" type="datetimeFigureOut">
              <a:rPr lang="en-US" smtClean="0"/>
              <a:pPr/>
              <a:t>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C6FF2-BF1F-42BC-8815-6B7484A71AC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2BC234-1EAF-451E-90C5-72BE1285EDD7}" type="datetimeFigureOut">
              <a:rPr lang="en-US" smtClean="0"/>
              <a:pPr/>
              <a:t>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C6FF2-BF1F-42BC-8815-6B7484A71AC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2BC234-1EAF-451E-90C5-72BE1285EDD7}" type="datetimeFigureOut">
              <a:rPr lang="en-US" smtClean="0"/>
              <a:pPr/>
              <a:t>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C6FF2-BF1F-42BC-8815-6B7484A71AC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2BC234-1EAF-451E-90C5-72BE1285EDD7}" type="datetimeFigureOut">
              <a:rPr lang="en-US" smtClean="0"/>
              <a:pPr/>
              <a:t>3/1/17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6C6FF2-BF1F-42BC-8815-6B7484A71AC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2BC234-1EAF-451E-90C5-72BE1285EDD7}" type="datetimeFigureOut">
              <a:rPr lang="en-US" smtClean="0"/>
              <a:pPr/>
              <a:t>3/1/17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6C6FF2-BF1F-42BC-8815-6B7484A71AC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2BC234-1EAF-451E-90C5-72BE1285EDD7}" type="datetimeFigureOut">
              <a:rPr lang="en-US" smtClean="0"/>
              <a:pPr/>
              <a:t>3/1/17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6C6FF2-BF1F-42BC-8815-6B7484A71AC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2BC234-1EAF-451E-90C5-72BE1285EDD7}" type="datetimeFigureOut">
              <a:rPr lang="en-US" smtClean="0"/>
              <a:pPr/>
              <a:t>3/1/17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6C6FF2-BF1F-42BC-8815-6B7484A71AC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2BC234-1EAF-451E-90C5-72BE1285EDD7}" type="datetimeFigureOut">
              <a:rPr lang="en-US" smtClean="0"/>
              <a:pPr/>
              <a:t>3/1/17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6C6FF2-BF1F-42BC-8815-6B7484A71AC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2BC234-1EAF-451E-90C5-72BE1285EDD7}" type="datetimeFigureOut">
              <a:rPr lang="en-US" smtClean="0"/>
              <a:pPr/>
              <a:t>3/1/17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6C6FF2-BF1F-42BC-8815-6B7484A71AC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2BC234-1EAF-451E-90C5-72BE1285EDD7}" type="datetimeFigureOut">
              <a:rPr lang="en-US" smtClean="0"/>
              <a:pPr/>
              <a:t>3/1/17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6C6FF2-BF1F-42BC-8815-6B7484A71AC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jpeg"/><Relationship Id="rId7" Type="http://schemas.openxmlformats.org/officeDocument/2006/relationships/image" Target="../media/image4.jpeg"/><Relationship Id="rId1" Type="http://schemas.microsoft.com/office/2007/relationships/media" Target="file:///C:\Users\juliejames\Documents\great%20gatsby\02.%20Eva%20Taylor%20-%20I%20Wish%20I%20Could%20Shimmy%20Like%20My%20Sister%20Kate.mp3" TargetMode="External"/><Relationship Id="rId2" Type="http://schemas.openxmlformats.org/officeDocument/2006/relationships/audio" Target="file:///C:\Users\juliejames\Documents\great%20gatsby\02.%20Eva%20Taylor%20-%20I%20Wish%20I%20Could%20Shimmy%20Like%20My%20Sister%20Kate.mp3" TargetMode="External"/></Relationships>
</file>

<file path=ppt/slides/_rels/slide10.xml.rels><?xml version="1.0" encoding="UTF-8" standalone="yes"?>
<Relationships xmlns="http://schemas.openxmlformats.org/package/2006/relationships"><Relationship Id="rId11" Type="http://schemas.openxmlformats.org/officeDocument/2006/relationships/hyperlink" Target="http://www.u-s-history.com/pages/h3872.html" TargetMode="External"/><Relationship Id="rId12" Type="http://schemas.openxmlformats.org/officeDocument/2006/relationships/image" Target="../media/image20.gif"/><Relationship Id="rId1" Type="http://schemas.openxmlformats.org/officeDocument/2006/relationships/slideLayout" Target="../slideLayouts/slideLayout2.xml"/><Relationship Id="rId2" Type="http://schemas.openxmlformats.org/officeDocument/2006/relationships/hyperlink" Target="http://www.u-s-history.com/pages/h3780.html" TargetMode="External"/><Relationship Id="rId3" Type="http://schemas.openxmlformats.org/officeDocument/2006/relationships/hyperlink" Target="http://www.u-s-history.com/pages/h2000.html" TargetMode="External"/><Relationship Id="rId4" Type="http://schemas.openxmlformats.org/officeDocument/2006/relationships/hyperlink" Target="http://www.u-s-history.com/pages/h3767.html" TargetMode="External"/><Relationship Id="rId5" Type="http://schemas.openxmlformats.org/officeDocument/2006/relationships/hyperlink" Target="http://www.u-s-history.com/pages/h3801.html" TargetMode="External"/><Relationship Id="rId6" Type="http://schemas.openxmlformats.org/officeDocument/2006/relationships/hyperlink" Target="http://www.u-s-history.com/pages/h3768.html" TargetMode="External"/><Relationship Id="rId7" Type="http://schemas.openxmlformats.org/officeDocument/2006/relationships/hyperlink" Target="http://www.u-s-history.com/pages/h3752.html" TargetMode="External"/><Relationship Id="rId8" Type="http://schemas.openxmlformats.org/officeDocument/2006/relationships/hyperlink" Target="http://www.u-s-history.com/pages/h3815.html" TargetMode="External"/><Relationship Id="rId9" Type="http://schemas.openxmlformats.org/officeDocument/2006/relationships/hyperlink" Target="http://www.u-s-history.com/pages/h3772.html" TargetMode="External"/><Relationship Id="rId10" Type="http://schemas.openxmlformats.org/officeDocument/2006/relationships/hyperlink" Target="http://www.u-s-history.com/pages/h3774.html"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png"/><Relationship Id="rId5" Type="http://schemas.openxmlformats.org/officeDocument/2006/relationships/image" Target="../media/image5.jpeg"/><Relationship Id="rId6" Type="http://schemas.openxmlformats.org/officeDocument/2006/relationships/image" Target="../media/image6.jpeg"/><Relationship Id="rId1" Type="http://schemas.microsoft.com/office/2007/relationships/media" Target="file:///C:\Users\juliejames\Documents\great%20gatsby\BluesBrothers-CabCalloway-MinnietheMoocher.mp3" TargetMode="External"/><Relationship Id="rId2" Type="http://schemas.openxmlformats.org/officeDocument/2006/relationships/audio" Target="file:///C:\Users\juliejames\Documents\great%20gatsby\BluesBrothers-CabCalloway-MinnietheMoocher.mp3"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png"/><Relationship Id="rId5" Type="http://schemas.openxmlformats.org/officeDocument/2006/relationships/image" Target="../media/image7.jpeg"/><Relationship Id="rId6" Type="http://schemas.openxmlformats.org/officeDocument/2006/relationships/image" Target="../media/image8.png"/><Relationship Id="rId1" Type="http://schemas.microsoft.com/office/2007/relationships/media" Target="file:///C:\Users\juliejames\Documents\great%20gatsby\01_ma_rainey_s_black_bottom.mp3" TargetMode="External"/><Relationship Id="rId2" Type="http://schemas.openxmlformats.org/officeDocument/2006/relationships/audio" Target="file:///C:\Users\juliejames\Documents\great%20gatsby\01_ma_rainey_s_black_bottom.mp3" TargetMode="External"/></Relationships>
</file>

<file path=ppt/slides/_rels/slide4.xml.rels><?xml version="1.0" encoding="UTF-8" standalone="yes"?>
<Relationships xmlns="http://schemas.openxmlformats.org/package/2006/relationships"><Relationship Id="rId3" Type="http://schemas.microsoft.com/office/2007/relationships/media" Target="file:///C:\Users\juliejames\Documents\great%20gatsby\BluesBrothers-CabCalloway-MinnietheMoocher.mp3" TargetMode="External"/><Relationship Id="rId4" Type="http://schemas.openxmlformats.org/officeDocument/2006/relationships/audio" Target="file:///C:\Users\juliejames\Documents\great%20gatsby\BluesBrothers-CabCalloway-MinnietheMoocher.mp3" TargetMode="External"/><Relationship Id="rId5" Type="http://schemas.openxmlformats.org/officeDocument/2006/relationships/slideLayout" Target="../slideLayouts/slideLayout2.xml"/><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jpeg"/><Relationship Id="rId9" Type="http://schemas.openxmlformats.org/officeDocument/2006/relationships/image" Target="../media/image12.jpeg"/><Relationship Id="rId1" Type="http://schemas.microsoft.com/office/2007/relationships/media" Target="file:///C:\Users\juliejames\Documents\great%20gatsby\01_ma_rainey_s_black_bottom.mp3" TargetMode="External"/><Relationship Id="rId2" Type="http://schemas.openxmlformats.org/officeDocument/2006/relationships/audio" Target="file:///C:\Users\juliejames\Documents\great%20gatsby\01_ma_rainey_s_black_bottom.mp3"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dreads.com/author/show/3190.F_Scott_Fitzgerald" TargetMode="External"/><Relationship Id="rId3"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4.png"/><Relationship Id="rId5" Type="http://schemas.openxmlformats.org/officeDocument/2006/relationships/image" Target="../media/image15.jpeg"/><Relationship Id="rId6" Type="http://schemas.openxmlformats.org/officeDocument/2006/relationships/image" Target="../media/image16.jpeg"/><Relationship Id="rId7" Type="http://schemas.openxmlformats.org/officeDocument/2006/relationships/image" Target="../media/image17.jpeg"/><Relationship Id="rId1" Type="http://schemas.microsoft.com/office/2007/relationships/media" Target="file:///C:\Users\juliejames\Documents\great%20gatsby\04-charleston.mp3" TargetMode="External"/><Relationship Id="rId2" Type="http://schemas.openxmlformats.org/officeDocument/2006/relationships/audio" Target="file:///C:\Users\juliejames\Documents\great%20gatsby\04-charleston.mp3"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8.jpeg"/></Relationships>
</file>

<file path=ppt/slides/_rels/slide9.xml.rels><?xml version="1.0" encoding="UTF-8" standalone="yes"?>
<Relationships xmlns="http://schemas.openxmlformats.org/package/2006/relationships"><Relationship Id="rId11" Type="http://schemas.openxmlformats.org/officeDocument/2006/relationships/image" Target="../media/image20.gif"/><Relationship Id="rId12" Type="http://schemas.openxmlformats.org/officeDocument/2006/relationships/image" Target="../media/image21.gif"/><Relationship Id="rId13" Type="http://schemas.openxmlformats.org/officeDocument/2006/relationships/image" Target="../media/image22.png"/><Relationship Id="rId14" Type="http://schemas.openxmlformats.org/officeDocument/2006/relationships/image" Target="../media/image23.jpeg"/><Relationship Id="rId1" Type="http://schemas.microsoft.com/office/2007/relationships/media" Target="file:///C:\Users\juliejames\Documents\great%20gatsby\BEST%20rhapsody.mp3" TargetMode="External"/><Relationship Id="rId2" Type="http://schemas.openxmlformats.org/officeDocument/2006/relationships/audio" Target="file:///C:\Users\juliejames\Documents\great%20gatsby\BEST%20rhapsody.mp3" TargetMode="External"/><Relationship Id="rId3" Type="http://schemas.openxmlformats.org/officeDocument/2006/relationships/slideLayout" Target="../slideLayouts/slideLayout2.xml"/><Relationship Id="rId4" Type="http://schemas.openxmlformats.org/officeDocument/2006/relationships/image" Target="../media/image19.png"/><Relationship Id="rId5" Type="http://schemas.openxmlformats.org/officeDocument/2006/relationships/hyperlink" Target="http://www.u-s-history.com/pages/h1596.html" TargetMode="External"/><Relationship Id="rId6" Type="http://schemas.openxmlformats.org/officeDocument/2006/relationships/hyperlink" Target="http://www.u-s-history.com/pages/h773.html" TargetMode="External"/><Relationship Id="rId7" Type="http://schemas.openxmlformats.org/officeDocument/2006/relationships/hyperlink" Target="http://www.u-s-history.com/pages/h1343.html" TargetMode="External"/><Relationship Id="rId8" Type="http://schemas.openxmlformats.org/officeDocument/2006/relationships/hyperlink" Target="http://www.u-s-history.com/pages/h1438.html" TargetMode="External"/><Relationship Id="rId9" Type="http://schemas.openxmlformats.org/officeDocument/2006/relationships/hyperlink" Target="http://www.u-s-history.com/pages/h1621.html" TargetMode="External"/><Relationship Id="rId10" Type="http://schemas.openxmlformats.org/officeDocument/2006/relationships/hyperlink" Target="http://www.u-s-history.com/pages/h1489.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2819400"/>
            <a:ext cx="9296400" cy="1470025"/>
          </a:xfrm>
        </p:spPr>
        <p:txBody>
          <a:bodyPr>
            <a:normAutofit fontScale="90000"/>
          </a:bodyPr>
          <a:lstStyle/>
          <a:p>
            <a:r>
              <a:rPr lang="en-US" b="1" dirty="0" smtClean="0">
                <a:latin typeface="Castellar" pitchFamily="18" charset="0"/>
              </a:rPr>
              <a:t>The Jazz Age</a:t>
            </a:r>
            <a:br>
              <a:rPr lang="en-US" b="1" dirty="0" smtClean="0">
                <a:latin typeface="Castellar" pitchFamily="18" charset="0"/>
              </a:rPr>
            </a:br>
            <a:r>
              <a:rPr lang="en-US" b="1" dirty="0">
                <a:latin typeface="Castellar" pitchFamily="18" charset="0"/>
              </a:rPr>
              <a:t/>
            </a:r>
            <a:br>
              <a:rPr lang="en-US" b="1" dirty="0">
                <a:latin typeface="Castellar" pitchFamily="18" charset="0"/>
              </a:rPr>
            </a:br>
            <a:r>
              <a:rPr lang="en-US" b="1" dirty="0" smtClean="0">
                <a:latin typeface="Castellar" pitchFamily="18" charset="0"/>
              </a:rPr>
              <a:t> </a:t>
            </a:r>
            <a:br>
              <a:rPr lang="en-US" b="1" dirty="0" smtClean="0">
                <a:latin typeface="Castellar" pitchFamily="18" charset="0"/>
              </a:rPr>
            </a:br>
            <a:r>
              <a:rPr lang="en-US" b="1" dirty="0" smtClean="0">
                <a:latin typeface="Castellar" pitchFamily="18" charset="0"/>
              </a:rPr>
              <a:t/>
            </a:r>
            <a:br>
              <a:rPr lang="en-US" b="1" dirty="0" smtClean="0">
                <a:latin typeface="Castellar" pitchFamily="18" charset="0"/>
              </a:rPr>
            </a:br>
            <a:r>
              <a:rPr lang="en-US" b="1" dirty="0">
                <a:latin typeface="Castellar" pitchFamily="18" charset="0"/>
              </a:rPr>
              <a:t/>
            </a:r>
            <a:br>
              <a:rPr lang="en-US" b="1" dirty="0">
                <a:latin typeface="Castellar" pitchFamily="18" charset="0"/>
              </a:rPr>
            </a:br>
            <a:r>
              <a:rPr lang="en-US" b="1" dirty="0" smtClean="0"/>
              <a:t/>
            </a:r>
            <a:br>
              <a:rPr lang="en-US" b="1" dirty="0" smtClean="0"/>
            </a:br>
            <a:r>
              <a:rPr lang="en-US" sz="4000" i="1" u="sng" dirty="0" smtClean="0"/>
              <a:t>The Great Gatsby </a:t>
            </a:r>
            <a:r>
              <a:rPr lang="en-US" sz="4000" dirty="0" smtClean="0"/>
              <a:t>takes place during the summer of 1922. Fitzgerald coined the phrase, "the Jazz Age" that same year to describe the flamboyant—"anything goes"—era that emerged in America after World War I. </a:t>
            </a:r>
            <a:r>
              <a:rPr lang="en-US" dirty="0" smtClean="0"/>
              <a:t/>
            </a:r>
            <a:br>
              <a:rPr lang="en-US" dirty="0" smtClean="0"/>
            </a:br>
            <a:endParaRPr lang="en-US" dirty="0"/>
          </a:p>
        </p:txBody>
      </p:sp>
      <p:pic>
        <p:nvPicPr>
          <p:cNvPr id="4" name="02. Eva Taylor - I Wish I Could Shimmy Like My Sister Kate.mp3">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4" cstate="print"/>
          <a:stretch>
            <a:fillRect/>
          </a:stretch>
        </p:blipFill>
        <p:spPr>
          <a:xfrm>
            <a:off x="381000" y="152400"/>
            <a:ext cx="304800" cy="304800"/>
          </a:xfrm>
          <a:prstGeom prst="rect">
            <a:avLst/>
          </a:prstGeom>
        </p:spPr>
      </p:pic>
      <p:pic>
        <p:nvPicPr>
          <p:cNvPr id="6" name="Picture 5" descr="220px-F__Scott_Fitzgerald,_1921.png"/>
          <p:cNvPicPr>
            <a:picLocks noChangeAspect="1"/>
          </p:cNvPicPr>
          <p:nvPr/>
        </p:nvPicPr>
        <p:blipFill>
          <a:blip r:embed="rId5" cstate="print"/>
          <a:stretch>
            <a:fillRect/>
          </a:stretch>
        </p:blipFill>
        <p:spPr>
          <a:xfrm>
            <a:off x="33670" y="104600"/>
            <a:ext cx="1795130" cy="2105200"/>
          </a:xfrm>
          <a:prstGeom prst="rect">
            <a:avLst/>
          </a:prstGeom>
        </p:spPr>
      </p:pic>
      <p:pic>
        <p:nvPicPr>
          <p:cNvPr id="7" name="Picture 6" descr="F_-Scott-Fitzgerald-An-American-Icon-1.jpg"/>
          <p:cNvPicPr>
            <a:picLocks noChangeAspect="1"/>
          </p:cNvPicPr>
          <p:nvPr/>
        </p:nvPicPr>
        <p:blipFill>
          <a:blip r:embed="rId6" cstate="print"/>
          <a:stretch>
            <a:fillRect/>
          </a:stretch>
        </p:blipFill>
        <p:spPr>
          <a:xfrm>
            <a:off x="1905000" y="584200"/>
            <a:ext cx="4152900" cy="2768600"/>
          </a:xfrm>
          <a:prstGeom prst="rect">
            <a:avLst/>
          </a:prstGeom>
        </p:spPr>
      </p:pic>
      <p:pic>
        <p:nvPicPr>
          <p:cNvPr id="8" name="Picture 7" descr="fitzgerald_pic.jpg"/>
          <p:cNvPicPr>
            <a:picLocks noChangeAspect="1"/>
          </p:cNvPicPr>
          <p:nvPr/>
        </p:nvPicPr>
        <p:blipFill>
          <a:blip r:embed="rId7" cstate="print"/>
          <a:stretch>
            <a:fillRect/>
          </a:stretch>
        </p:blipFill>
        <p:spPr>
          <a:xfrm>
            <a:off x="6172200" y="733425"/>
            <a:ext cx="2857500" cy="2619375"/>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433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8229600" cy="1143000"/>
          </a:xfrm>
        </p:spPr>
        <p:txBody>
          <a:bodyPr>
            <a:normAutofit fontScale="90000"/>
          </a:bodyPr>
          <a:lstStyle/>
          <a:p>
            <a:r>
              <a:rPr lang="en-US" dirty="0" smtClean="0"/>
              <a:t>Artists and the media: film, radio, newspapers, magazines, novels, etc.</a:t>
            </a:r>
            <a:endParaRPr lang="en-US" dirty="0"/>
          </a:p>
        </p:txBody>
      </p:sp>
      <p:sp>
        <p:nvSpPr>
          <p:cNvPr id="3" name="Content Placeholder 2"/>
          <p:cNvSpPr>
            <a:spLocks noGrp="1"/>
          </p:cNvSpPr>
          <p:nvPr>
            <p:ph idx="1"/>
          </p:nvPr>
        </p:nvSpPr>
        <p:spPr>
          <a:xfrm>
            <a:off x="457200" y="1722437"/>
            <a:ext cx="8229600" cy="4906963"/>
          </a:xfrm>
        </p:spPr>
        <p:txBody>
          <a:bodyPr>
            <a:normAutofit/>
          </a:bodyPr>
          <a:lstStyle/>
          <a:p>
            <a:r>
              <a:rPr lang="en-US" dirty="0" smtClean="0">
                <a:hlinkClick r:id="rId2"/>
              </a:rPr>
              <a:t>Literature:  William Faulkner</a:t>
            </a:r>
            <a:r>
              <a:rPr lang="en-US" dirty="0" smtClean="0"/>
              <a:t>, </a:t>
            </a:r>
            <a:r>
              <a:rPr lang="en-US" dirty="0" smtClean="0">
                <a:hlinkClick r:id="rId3"/>
              </a:rPr>
              <a:t>F. Scott Fitzgerald</a:t>
            </a:r>
            <a:r>
              <a:rPr lang="en-US" dirty="0" smtClean="0"/>
              <a:t>, </a:t>
            </a:r>
            <a:r>
              <a:rPr lang="en-US" dirty="0" smtClean="0">
                <a:hlinkClick r:id="rId4"/>
              </a:rPr>
              <a:t>Carl Sandburg</a:t>
            </a:r>
            <a:r>
              <a:rPr lang="en-US" dirty="0" smtClean="0"/>
              <a:t> and </a:t>
            </a:r>
            <a:r>
              <a:rPr lang="en-US" dirty="0" smtClean="0">
                <a:hlinkClick r:id="rId5"/>
              </a:rPr>
              <a:t>Ernest Hemingway</a:t>
            </a:r>
            <a:r>
              <a:rPr lang="en-US" dirty="0" smtClean="0"/>
              <a:t>. </a:t>
            </a:r>
          </a:p>
          <a:p>
            <a:r>
              <a:rPr lang="en-US" dirty="0" smtClean="0"/>
              <a:t>Radio: A uniquely American music form, whose roots lay in African expression, came to be known as jazz. The Jazz Age produced such greats as </a:t>
            </a:r>
            <a:r>
              <a:rPr lang="en-US" dirty="0" smtClean="0">
                <a:hlinkClick r:id="rId6"/>
              </a:rPr>
              <a:t>Louis Armstrong</a:t>
            </a:r>
            <a:r>
              <a:rPr lang="en-US" dirty="0" smtClean="0"/>
              <a:t>, </a:t>
            </a:r>
            <a:r>
              <a:rPr lang="en-US" dirty="0" smtClean="0">
                <a:hlinkClick r:id="rId7"/>
              </a:rPr>
              <a:t>Duke Ellington</a:t>
            </a:r>
            <a:r>
              <a:rPr lang="en-US" dirty="0" smtClean="0"/>
              <a:t>, </a:t>
            </a:r>
            <a:r>
              <a:rPr lang="en-US" dirty="0" smtClean="0">
                <a:hlinkClick r:id="rId8"/>
              </a:rPr>
              <a:t>George Gershwin</a:t>
            </a:r>
            <a:r>
              <a:rPr lang="en-US" dirty="0" smtClean="0"/>
              <a:t>, </a:t>
            </a:r>
            <a:r>
              <a:rPr lang="en-US" dirty="0" smtClean="0">
                <a:hlinkClick r:id="rId9"/>
              </a:rPr>
              <a:t>Cole Porter</a:t>
            </a:r>
            <a:endParaRPr lang="en-US" dirty="0" smtClean="0"/>
          </a:p>
          <a:p>
            <a:r>
              <a:rPr lang="en-US" dirty="0" smtClean="0">
                <a:hlinkClick r:id="rId10"/>
              </a:rPr>
              <a:t>Film: Charlie Chaplin</a:t>
            </a:r>
            <a:r>
              <a:rPr lang="en-US" dirty="0" smtClean="0"/>
              <a:t> and </a:t>
            </a:r>
            <a:r>
              <a:rPr lang="en-US" dirty="0" smtClean="0">
                <a:hlinkClick r:id="rId11"/>
              </a:rPr>
              <a:t>Rudolph Valentino</a:t>
            </a:r>
            <a:r>
              <a:rPr lang="en-US" dirty="0" smtClean="0"/>
              <a:t> </a:t>
            </a:r>
          </a:p>
          <a:p>
            <a:endParaRPr lang="en-US" dirty="0"/>
          </a:p>
        </p:txBody>
      </p:sp>
      <p:pic>
        <p:nvPicPr>
          <p:cNvPr id="5" name="Picture 4" descr="PhonographPlaying.gif"/>
          <p:cNvPicPr>
            <a:picLocks noChangeAspect="1"/>
          </p:cNvPicPr>
          <p:nvPr/>
        </p:nvPicPr>
        <p:blipFill>
          <a:blip r:embed="rId12" cstate="print"/>
          <a:stretch>
            <a:fillRect/>
          </a:stretch>
        </p:blipFill>
        <p:spPr>
          <a:xfrm>
            <a:off x="152400" y="152400"/>
            <a:ext cx="1143000" cy="1371600"/>
          </a:xfrm>
          <a:prstGeom prst="rect">
            <a:avLst/>
          </a:prstGeom>
        </p:spPr>
      </p:pic>
      <p:pic>
        <p:nvPicPr>
          <p:cNvPr id="6" name="Picture 5" descr="PhonographPlaying.gif"/>
          <p:cNvPicPr>
            <a:picLocks noChangeAspect="1"/>
          </p:cNvPicPr>
          <p:nvPr/>
        </p:nvPicPr>
        <p:blipFill>
          <a:blip r:embed="rId12" cstate="print"/>
          <a:stretch>
            <a:fillRect/>
          </a:stretch>
        </p:blipFill>
        <p:spPr>
          <a:xfrm>
            <a:off x="7467600" y="1752600"/>
            <a:ext cx="1143000" cy="13716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luesBrothers-CabCalloway-MinnietheMoocher.mp3">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4" cstate="print"/>
          <a:stretch>
            <a:fillRect/>
          </a:stretch>
        </p:blipFill>
        <p:spPr>
          <a:xfrm>
            <a:off x="4953000" y="3276600"/>
            <a:ext cx="304800" cy="304800"/>
          </a:xfrm>
          <a:prstGeom prst="rect">
            <a:avLst/>
          </a:prstGeom>
        </p:spPr>
      </p:pic>
      <p:sp>
        <p:nvSpPr>
          <p:cNvPr id="2" name="Title 1"/>
          <p:cNvSpPr>
            <a:spLocks noGrp="1"/>
          </p:cNvSpPr>
          <p:nvPr>
            <p:ph type="title"/>
          </p:nvPr>
        </p:nvSpPr>
        <p:spPr>
          <a:xfrm>
            <a:off x="-1143000" y="457200"/>
            <a:ext cx="8229600" cy="1143000"/>
          </a:xfrm>
        </p:spPr>
        <p:txBody>
          <a:bodyPr/>
          <a:lstStyle/>
          <a:p>
            <a:r>
              <a:rPr lang="en-US" b="1" i="1" dirty="0" smtClean="0"/>
              <a:t>Themes</a:t>
            </a:r>
            <a:endParaRPr lang="en-US" b="1" i="1" dirty="0"/>
          </a:p>
        </p:txBody>
      </p:sp>
      <p:sp>
        <p:nvSpPr>
          <p:cNvPr id="3" name="Content Placeholder 2"/>
          <p:cNvSpPr>
            <a:spLocks noGrp="1"/>
          </p:cNvSpPr>
          <p:nvPr>
            <p:ph idx="1"/>
          </p:nvPr>
        </p:nvSpPr>
        <p:spPr>
          <a:xfrm>
            <a:off x="0" y="1265237"/>
            <a:ext cx="8229600" cy="4525963"/>
          </a:xfrm>
        </p:spPr>
        <p:txBody>
          <a:bodyPr>
            <a:normAutofit/>
          </a:bodyPr>
          <a:lstStyle/>
          <a:p>
            <a:r>
              <a:rPr lang="en-US" sz="2800" b="1" dirty="0" smtClean="0"/>
              <a:t>American Dream</a:t>
            </a:r>
          </a:p>
          <a:p>
            <a:r>
              <a:rPr lang="en-US" sz="2800" b="1" dirty="0" smtClean="0"/>
              <a:t>Shallowness and Detachment</a:t>
            </a:r>
          </a:p>
          <a:p>
            <a:r>
              <a:rPr lang="en-US" sz="2800" b="1" dirty="0" smtClean="0"/>
              <a:t>Geography = Social class</a:t>
            </a:r>
          </a:p>
          <a:p>
            <a:r>
              <a:rPr lang="en-US" sz="2800" b="1" dirty="0" smtClean="0"/>
              <a:t>Love</a:t>
            </a:r>
          </a:p>
          <a:p>
            <a:r>
              <a:rPr lang="en-US" sz="2800" b="1" dirty="0" smtClean="0"/>
              <a:t>Loneliness/Isolation</a:t>
            </a:r>
            <a:endParaRPr lang="en-US" sz="2800" dirty="0"/>
          </a:p>
        </p:txBody>
      </p:sp>
      <p:sp>
        <p:nvSpPr>
          <p:cNvPr id="6" name="Title 1"/>
          <p:cNvSpPr txBox="1">
            <a:spLocks/>
          </p:cNvSpPr>
          <p:nvPr/>
        </p:nvSpPr>
        <p:spPr>
          <a:xfrm>
            <a:off x="-914400" y="-1524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sng" strike="noStrike" kern="1200" cap="none" spc="0" normalizeH="0" baseline="0" noProof="0" dirty="0" smtClean="0">
                <a:ln>
                  <a:noFill/>
                </a:ln>
                <a:solidFill>
                  <a:schemeClr val="tx1"/>
                </a:solidFill>
                <a:effectLst/>
                <a:uLnTx/>
                <a:uFillTx/>
                <a:latin typeface="Castellar" pitchFamily="18" charset="0"/>
                <a:ea typeface="+mj-ea"/>
                <a:cs typeface="+mj-cs"/>
              </a:rPr>
              <a:t>The Great Gatsby</a:t>
            </a:r>
          </a:p>
        </p:txBody>
      </p:sp>
      <p:pic>
        <p:nvPicPr>
          <p:cNvPr id="9" name="Picture 8" descr="Robert-Redford-The-Great-Gatsby.jpg"/>
          <p:cNvPicPr>
            <a:picLocks noChangeAspect="1"/>
          </p:cNvPicPr>
          <p:nvPr/>
        </p:nvPicPr>
        <p:blipFill>
          <a:blip r:embed="rId5" cstate="print"/>
          <a:stretch>
            <a:fillRect/>
          </a:stretch>
        </p:blipFill>
        <p:spPr>
          <a:xfrm>
            <a:off x="152400" y="3886200"/>
            <a:ext cx="4343400" cy="2888361"/>
          </a:xfrm>
          <a:prstGeom prst="rect">
            <a:avLst/>
          </a:prstGeom>
        </p:spPr>
      </p:pic>
      <p:pic>
        <p:nvPicPr>
          <p:cNvPr id="10" name="Picture 9" descr="leonardo-dicaprio-carey-mulligan-the-great-gatsby-image.jpg"/>
          <p:cNvPicPr>
            <a:picLocks noChangeAspect="1"/>
          </p:cNvPicPr>
          <p:nvPr/>
        </p:nvPicPr>
        <p:blipFill>
          <a:blip r:embed="rId6" cstate="print"/>
          <a:stretch>
            <a:fillRect/>
          </a:stretch>
        </p:blipFill>
        <p:spPr>
          <a:xfrm>
            <a:off x="4858970" y="1143000"/>
            <a:ext cx="4208830" cy="52578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2">
                <p:cTn id="7" fill="hold" display="0">
                  <p:stCondLst>
                    <p:cond delay="indefinite"/>
                  </p:stCondLst>
                  <p:endCondLst>
                    <p:cond evt="onPrev" delay="0">
                      <p:tgtEl>
                        <p:sldTgt/>
                      </p:tgtEl>
                    </p:cond>
                    <p:cond evt="onStopAudio" delay="0">
                      <p:tgtEl>
                        <p:sldTgt/>
                      </p:tgtEl>
                    </p:cond>
                  </p:endCondLst>
                </p:cTn>
                <p:tgtEl>
                  <p:spTgt spid="11"/>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01_ma_rainey_s_black_bottom.mp3">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4" cstate="print"/>
          <a:stretch>
            <a:fillRect/>
          </a:stretch>
        </p:blipFill>
        <p:spPr>
          <a:xfrm>
            <a:off x="4419600" y="3276600"/>
            <a:ext cx="304800" cy="304800"/>
          </a:xfrm>
          <a:prstGeom prst="rect">
            <a:avLst/>
          </a:prstGeom>
        </p:spPr>
      </p:pic>
      <p:sp>
        <p:nvSpPr>
          <p:cNvPr id="4" name="Title 1"/>
          <p:cNvSpPr txBox="1">
            <a:spLocks/>
          </p:cNvSpPr>
          <p:nvPr/>
        </p:nvSpPr>
        <p:spPr>
          <a:xfrm>
            <a:off x="-2819400" y="3048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1" u="none" strike="noStrike" kern="1200" cap="none" spc="0" normalizeH="0" baseline="0" noProof="0" dirty="0" smtClean="0">
                <a:ln>
                  <a:noFill/>
                </a:ln>
                <a:solidFill>
                  <a:schemeClr val="tx1"/>
                </a:solidFill>
                <a:effectLst/>
                <a:uLnTx/>
                <a:uFillTx/>
                <a:latin typeface="+mj-lt"/>
                <a:ea typeface="+mj-ea"/>
                <a:cs typeface="+mj-cs"/>
              </a:rPr>
              <a:t>Symbols</a:t>
            </a:r>
          </a:p>
        </p:txBody>
      </p:sp>
      <p:sp>
        <p:nvSpPr>
          <p:cNvPr id="5" name="Content Placeholder 2"/>
          <p:cNvSpPr txBox="1">
            <a:spLocks/>
          </p:cNvSpPr>
          <p:nvPr/>
        </p:nvSpPr>
        <p:spPr>
          <a:xfrm>
            <a:off x="76200" y="1112837"/>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b="1" dirty="0" smtClean="0"/>
              <a:t>The green light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b="1" dirty="0" smtClean="0"/>
              <a:t>East and </a:t>
            </a:r>
            <a:r>
              <a:rPr lang="en-US" sz="2800" b="1" smtClean="0"/>
              <a:t>West Egg</a:t>
            </a:r>
            <a:endParaRPr kumimoji="0" lang="en-US" sz="28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b="1" dirty="0" smtClean="0"/>
              <a:t>Valley of Ashes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Eyes</a:t>
            </a:r>
            <a:r>
              <a:rPr kumimoji="0" lang="en-US" sz="2800" b="1" i="0" u="none" strike="noStrike" kern="1200" cap="none" spc="0" normalizeH="0" noProof="0" dirty="0" smtClean="0">
                <a:ln>
                  <a:noFill/>
                </a:ln>
                <a:solidFill>
                  <a:schemeClr val="tx1"/>
                </a:solidFill>
                <a:effectLst/>
                <a:uLnTx/>
                <a:uFillTx/>
                <a:latin typeface="+mn-lt"/>
                <a:ea typeface="+mn-ea"/>
                <a:cs typeface="+mn-cs"/>
              </a:rPr>
              <a:t> of Dr. TJ </a:t>
            </a:r>
            <a:r>
              <a:rPr kumimoji="0" lang="en-US" sz="2800" b="1" i="0" u="none" strike="noStrike" kern="1200" cap="none" spc="0" normalizeH="0" noProof="0" dirty="0" err="1" smtClean="0">
                <a:ln>
                  <a:noFill/>
                </a:ln>
                <a:solidFill>
                  <a:schemeClr val="tx1"/>
                </a:solidFill>
                <a:effectLst/>
                <a:uLnTx/>
                <a:uFillTx/>
                <a:latin typeface="+mn-lt"/>
                <a:ea typeface="+mn-ea"/>
                <a:cs typeface="+mn-cs"/>
              </a:rPr>
              <a:t>Eckleburg</a:t>
            </a:r>
            <a:endParaRPr kumimoji="0" lang="en-US" sz="28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Title 1"/>
          <p:cNvSpPr txBox="1">
            <a:spLocks/>
          </p:cNvSpPr>
          <p:nvPr/>
        </p:nvSpPr>
        <p:spPr>
          <a:xfrm>
            <a:off x="-914400" y="-2286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sng" strike="noStrike" kern="1200" cap="none" spc="0" normalizeH="0" baseline="0" noProof="0" dirty="0" smtClean="0">
                <a:ln>
                  <a:noFill/>
                </a:ln>
                <a:solidFill>
                  <a:schemeClr val="tx1"/>
                </a:solidFill>
                <a:effectLst/>
                <a:uLnTx/>
                <a:uFillTx/>
                <a:latin typeface="Castellar" pitchFamily="18" charset="0"/>
                <a:ea typeface="+mj-ea"/>
                <a:cs typeface="+mj-cs"/>
              </a:rPr>
              <a:t>The Great Gatsby</a:t>
            </a:r>
          </a:p>
        </p:txBody>
      </p:sp>
      <p:pic>
        <p:nvPicPr>
          <p:cNvPr id="7" name="Picture 6" descr="The_Great_Gatsby_Cover_by_lazedward6.jpg"/>
          <p:cNvPicPr>
            <a:picLocks noChangeAspect="1"/>
          </p:cNvPicPr>
          <p:nvPr/>
        </p:nvPicPr>
        <p:blipFill>
          <a:blip r:embed="rId5" cstate="print"/>
          <a:stretch>
            <a:fillRect/>
          </a:stretch>
        </p:blipFill>
        <p:spPr>
          <a:xfrm>
            <a:off x="4038600" y="685800"/>
            <a:ext cx="5105211" cy="6858000"/>
          </a:xfrm>
          <a:prstGeom prst="rect">
            <a:avLst/>
          </a:prstGeom>
        </p:spPr>
      </p:pic>
      <p:pic>
        <p:nvPicPr>
          <p:cNvPr id="1026" name="Picture 2"/>
          <p:cNvPicPr>
            <a:picLocks noChangeAspect="1" noChangeArrowheads="1"/>
          </p:cNvPicPr>
          <p:nvPr/>
        </p:nvPicPr>
        <p:blipFill>
          <a:blip r:embed="rId6" cstate="print"/>
          <a:srcRect/>
          <a:stretch>
            <a:fillRect/>
          </a:stretch>
        </p:blipFill>
        <p:spPr bwMode="auto">
          <a:xfrm>
            <a:off x="76200" y="3200400"/>
            <a:ext cx="3886200" cy="3606725"/>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childTnLst>
            <p:audio>
              <p:cMediaNode numSld="2">
                <p:cTn id="2" fill="hold" display="0">
                  <p:stCondLst>
                    <p:cond delay="indefinite"/>
                  </p:stCondLst>
                  <p:endCondLst>
                    <p:cond evt="onPrev" delay="0">
                      <p:tgtEl>
                        <p:sldTgt/>
                      </p:tgtEl>
                    </p:cond>
                    <p:cond evt="onStopAudio" delay="0">
                      <p:tgtEl>
                        <p:sldTgt/>
                      </p:tgtEl>
                    </p:cond>
                  </p:endCondLst>
                </p:cTn>
                <p:tgtEl>
                  <p:spTgt spid="11"/>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01_ma_rainey_s_black_bottom.mp3">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6" cstate="print"/>
          <a:stretch>
            <a:fillRect/>
          </a:stretch>
        </p:blipFill>
        <p:spPr>
          <a:xfrm>
            <a:off x="4419600" y="3276600"/>
            <a:ext cx="304800" cy="304800"/>
          </a:xfrm>
          <a:prstGeom prst="rect">
            <a:avLst/>
          </a:prstGeom>
        </p:spPr>
      </p:pic>
      <p:pic>
        <p:nvPicPr>
          <p:cNvPr id="8" name="BluesBrothers-CabCalloway-MinnietheMoocher.mp3">
            <a:hlinkClick r:id="" action="ppaction://media"/>
          </p:cNvPr>
          <p:cNvPicPr>
            <a:picLocks noRot="1" noChangeAspect="1"/>
          </p:cNvPicPr>
          <p:nvPr>
            <a:audioFile r:link="rId4"/>
            <p:extLst>
              <p:ext uri="{DAA4B4D4-6D71-4841-9C94-3DE7FCFB9230}">
                <p14:media xmlns:p14="http://schemas.microsoft.com/office/powerpoint/2010/main" r:link="rId3"/>
              </p:ext>
            </p:extLst>
          </p:nvPr>
        </p:nvPicPr>
        <p:blipFill>
          <a:blip r:embed="rId7" cstate="print"/>
          <a:stretch>
            <a:fillRect/>
          </a:stretch>
        </p:blipFill>
        <p:spPr>
          <a:xfrm>
            <a:off x="4419600" y="3276600"/>
            <a:ext cx="304800" cy="304800"/>
          </a:xfrm>
          <a:prstGeom prst="rect">
            <a:avLst/>
          </a:prstGeom>
        </p:spPr>
      </p:pic>
      <p:sp>
        <p:nvSpPr>
          <p:cNvPr id="2" name="Title 1"/>
          <p:cNvSpPr>
            <a:spLocks noGrp="1"/>
          </p:cNvSpPr>
          <p:nvPr>
            <p:ph type="title"/>
          </p:nvPr>
        </p:nvSpPr>
        <p:spPr>
          <a:xfrm>
            <a:off x="457200" y="-228600"/>
            <a:ext cx="8229600" cy="1143000"/>
          </a:xfrm>
        </p:spPr>
        <p:txBody>
          <a:bodyPr/>
          <a:lstStyle/>
          <a:p>
            <a:r>
              <a:rPr lang="en-US" dirty="0" smtClean="0">
                <a:latin typeface="Castellar" pitchFamily="18" charset="0"/>
              </a:rPr>
              <a:t>Parallelism</a:t>
            </a:r>
            <a:endParaRPr lang="en-US" dirty="0">
              <a:latin typeface="Castellar" pitchFamily="18" charset="0"/>
            </a:endParaRPr>
          </a:p>
        </p:txBody>
      </p:sp>
      <p:sp>
        <p:nvSpPr>
          <p:cNvPr id="3" name="Content Placeholder 2"/>
          <p:cNvSpPr>
            <a:spLocks noGrp="1"/>
          </p:cNvSpPr>
          <p:nvPr>
            <p:ph idx="1"/>
          </p:nvPr>
        </p:nvSpPr>
        <p:spPr>
          <a:xfrm>
            <a:off x="457200" y="4343400"/>
            <a:ext cx="9448800" cy="4525963"/>
          </a:xfrm>
        </p:spPr>
        <p:txBody>
          <a:bodyPr>
            <a:normAutofit/>
          </a:bodyPr>
          <a:lstStyle/>
          <a:p>
            <a:r>
              <a:rPr lang="en-US" sz="4400" dirty="0" smtClean="0"/>
              <a:t>West Egg/East Egg &amp; Valley of Ashes</a:t>
            </a:r>
          </a:p>
          <a:p>
            <a:r>
              <a:rPr lang="en-US" sz="4400" dirty="0" smtClean="0"/>
              <a:t>Nick &amp; Gatsby</a:t>
            </a:r>
          </a:p>
          <a:p>
            <a:r>
              <a:rPr lang="en-US" sz="4400" dirty="0" smtClean="0"/>
              <a:t>Daisy &amp; Myrtle</a:t>
            </a:r>
            <a:endParaRPr lang="en-US" sz="4400" dirty="0"/>
          </a:p>
        </p:txBody>
      </p:sp>
      <p:pic>
        <p:nvPicPr>
          <p:cNvPr id="5" name="Picture 4" descr="jojojo.JPG"/>
          <p:cNvPicPr>
            <a:picLocks noChangeAspect="1"/>
          </p:cNvPicPr>
          <p:nvPr/>
        </p:nvPicPr>
        <p:blipFill>
          <a:blip r:embed="rId8" cstate="print"/>
          <a:stretch>
            <a:fillRect/>
          </a:stretch>
        </p:blipFill>
        <p:spPr>
          <a:xfrm>
            <a:off x="170503" y="1219200"/>
            <a:ext cx="10878497" cy="2590800"/>
          </a:xfrm>
          <a:prstGeom prst="rect">
            <a:avLst/>
          </a:prstGeom>
        </p:spPr>
      </p:pic>
      <p:pic>
        <p:nvPicPr>
          <p:cNvPr id="4" name="Picture 3" descr="map.jpg"/>
          <p:cNvPicPr>
            <a:picLocks noChangeAspect="1"/>
          </p:cNvPicPr>
          <p:nvPr/>
        </p:nvPicPr>
        <p:blipFill>
          <a:blip r:embed="rId9" cstate="print"/>
          <a:stretch>
            <a:fillRect/>
          </a:stretch>
        </p:blipFill>
        <p:spPr>
          <a:xfrm>
            <a:off x="228600" y="895350"/>
            <a:ext cx="4495800" cy="329565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2">
                <p:cTn id="7" fill="hold" display="0">
                  <p:stCondLst>
                    <p:cond delay="indefinite"/>
                  </p:stCondLst>
                  <p:endCondLst>
                    <p:cond evt="onPrev" delay="0">
                      <p:tgtEl>
                        <p:sldTgt/>
                      </p:tgtEl>
                    </p:cond>
                    <p:cond evt="onStopAudio" delay="0">
                      <p:tgtEl>
                        <p:sldTgt/>
                      </p:tgtEl>
                    </p:cond>
                  </p:endCondLst>
                </p:cTn>
                <p:tgtEl>
                  <p:spTgt spid="8"/>
                </p:tgtEl>
              </p:cMediaNode>
            </p:audio>
            <p:audio>
              <p:cMediaNode numSld="3">
                <p:cTn id="8"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28600"/>
            <a:ext cx="8229600" cy="1143000"/>
          </a:xfrm>
        </p:spPr>
        <p:txBody>
          <a:bodyPr/>
          <a:lstStyle/>
          <a:p>
            <a:r>
              <a:rPr lang="en-US" dirty="0" smtClean="0">
                <a:latin typeface="Castellar" pitchFamily="18" charset="0"/>
              </a:rPr>
              <a:t>Setting:</a:t>
            </a:r>
            <a:endParaRPr lang="en-US" dirty="0">
              <a:latin typeface="Castellar" pitchFamily="18" charset="0"/>
            </a:endParaRPr>
          </a:p>
        </p:txBody>
      </p:sp>
      <p:sp>
        <p:nvSpPr>
          <p:cNvPr id="3" name="Content Placeholder 2"/>
          <p:cNvSpPr>
            <a:spLocks noGrp="1"/>
          </p:cNvSpPr>
          <p:nvPr>
            <p:ph idx="1"/>
          </p:nvPr>
        </p:nvSpPr>
        <p:spPr>
          <a:xfrm>
            <a:off x="3124200" y="122237"/>
            <a:ext cx="8229600" cy="4525963"/>
          </a:xfrm>
        </p:spPr>
        <p:txBody>
          <a:bodyPr/>
          <a:lstStyle/>
          <a:p>
            <a:r>
              <a:rPr lang="en-US" dirty="0" smtClean="0"/>
              <a:t>1922, outskirts of New York City</a:t>
            </a:r>
            <a:endParaRPr lang="en-US" dirty="0"/>
          </a:p>
        </p:txBody>
      </p:sp>
      <p:pic>
        <p:nvPicPr>
          <p:cNvPr id="4" name="Picture 3" descr="map.jpg"/>
          <p:cNvPicPr>
            <a:picLocks noChangeAspect="1"/>
          </p:cNvPicPr>
          <p:nvPr/>
        </p:nvPicPr>
        <p:blipFill>
          <a:blip r:embed="rId2" cstate="print"/>
          <a:stretch>
            <a:fillRect/>
          </a:stretch>
        </p:blipFill>
        <p:spPr>
          <a:xfrm>
            <a:off x="-1447800" y="609600"/>
            <a:ext cx="11330456" cy="8305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8229600" cy="5791200"/>
          </a:xfrm>
        </p:spPr>
        <p:txBody>
          <a:bodyPr>
            <a:normAutofit fontScale="92500" lnSpcReduction="20000"/>
          </a:bodyPr>
          <a:lstStyle/>
          <a:p>
            <a:pPr marL="0" indent="0">
              <a:buNone/>
            </a:pPr>
            <a:r>
              <a:rPr lang="en-US" sz="4000" dirty="0" smtClean="0"/>
              <a:t>-Chronological/flashback</a:t>
            </a:r>
            <a:endParaRPr lang="en-US" sz="3600" dirty="0"/>
          </a:p>
          <a:p>
            <a:pPr>
              <a:buNone/>
            </a:pPr>
            <a:r>
              <a:rPr lang="en-US" sz="4000" dirty="0" smtClean="0"/>
              <a:t>-1</a:t>
            </a:r>
            <a:r>
              <a:rPr lang="en-US" sz="4000" baseline="30000" dirty="0" smtClean="0"/>
              <a:t>st</a:t>
            </a:r>
            <a:r>
              <a:rPr lang="en-US" sz="4000" dirty="0" smtClean="0"/>
              <a:t> person narrator</a:t>
            </a:r>
          </a:p>
          <a:p>
            <a:pPr>
              <a:buNone/>
            </a:pPr>
            <a:r>
              <a:rPr lang="en-US" sz="4000" dirty="0"/>
              <a:t>	</a:t>
            </a:r>
            <a:r>
              <a:rPr lang="en-US" sz="4000" dirty="0" smtClean="0"/>
              <a:t>	Reliable? Memory</a:t>
            </a:r>
            <a:r>
              <a:rPr lang="en-US" sz="4000" dirty="0" smtClean="0"/>
              <a:t>?</a:t>
            </a:r>
          </a:p>
          <a:p>
            <a:pPr>
              <a:buNone/>
            </a:pPr>
            <a:r>
              <a:rPr lang="en-US" sz="4000" dirty="0" smtClean="0"/>
              <a:t>-limited point of view and </a:t>
            </a:r>
          </a:p>
          <a:p>
            <a:pPr>
              <a:buNone/>
            </a:pPr>
            <a:r>
              <a:rPr lang="en-US" sz="4000" dirty="0" smtClean="0"/>
              <a:t>flashback</a:t>
            </a:r>
            <a:endParaRPr lang="en-US" sz="4000" dirty="0" smtClean="0"/>
          </a:p>
          <a:p>
            <a:pPr>
              <a:buNone/>
            </a:pPr>
            <a:r>
              <a:rPr lang="en-US" sz="4000" dirty="0" smtClean="0"/>
              <a:t>-Who has epiphany</a:t>
            </a:r>
            <a:r>
              <a:rPr lang="en-US" sz="4000" dirty="0" smtClean="0"/>
              <a:t>?</a:t>
            </a:r>
          </a:p>
          <a:p>
            <a:pPr>
              <a:buNone/>
            </a:pPr>
            <a:r>
              <a:rPr lang="en-US" sz="4000" dirty="0" smtClean="0"/>
              <a:t>-Who is the hero?</a:t>
            </a:r>
            <a:endParaRPr lang="en-US" sz="4000" dirty="0" smtClean="0"/>
          </a:p>
          <a:p>
            <a:r>
              <a:rPr lang="en-US" sz="4000" dirty="0" smtClean="0"/>
              <a:t>“Show me a hero, and</a:t>
            </a:r>
          </a:p>
          <a:p>
            <a:r>
              <a:rPr lang="en-US" sz="4000" dirty="0" smtClean="0"/>
              <a:t> I'll write you a tragedy.” </a:t>
            </a:r>
            <a:br>
              <a:rPr lang="en-US" sz="4000" dirty="0" smtClean="0"/>
            </a:br>
            <a:r>
              <a:rPr lang="en-US" sz="4000" dirty="0" smtClean="0"/>
              <a:t>― </a:t>
            </a:r>
            <a:r>
              <a:rPr lang="en-US" sz="4000" dirty="0" smtClean="0">
                <a:hlinkClick r:id="rId2"/>
              </a:rPr>
              <a:t>F. Scott Fitzgerald</a:t>
            </a:r>
            <a:endParaRPr lang="en-US" sz="4000" dirty="0" smtClean="0"/>
          </a:p>
          <a:p>
            <a:endParaRPr lang="en-US" dirty="0"/>
          </a:p>
        </p:txBody>
      </p:sp>
      <p:sp>
        <p:nvSpPr>
          <p:cNvPr id="4" name="Title 1"/>
          <p:cNvSpPr txBox="1">
            <a:spLocks noGrp="1"/>
          </p:cNvSpPr>
          <p:nvPr>
            <p:ph type="title"/>
          </p:nvPr>
        </p:nvSpPr>
        <p:spPr>
          <a:xfrm>
            <a:off x="-990600" y="-1524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sng" strike="noStrike" kern="1200" cap="none" spc="0" normalizeH="0" baseline="0" noProof="0" dirty="0" smtClean="0">
                <a:ln>
                  <a:noFill/>
                </a:ln>
                <a:solidFill>
                  <a:schemeClr val="tx1"/>
                </a:solidFill>
                <a:effectLst/>
                <a:uLnTx/>
                <a:uFillTx/>
                <a:latin typeface="Castellar" pitchFamily="18" charset="0"/>
                <a:ea typeface="+mj-ea"/>
                <a:cs typeface="+mj-cs"/>
              </a:rPr>
              <a:t>The </a:t>
            </a:r>
            <a:r>
              <a:rPr lang="en-US" u="sng" dirty="0" smtClean="0">
                <a:latin typeface="Castellar" pitchFamily="18" charset="0"/>
              </a:rPr>
              <a:t>Treatment of Time??</a:t>
            </a:r>
            <a:endParaRPr kumimoji="0" lang="en-US" sz="4400" b="0" i="0" u="sng" strike="noStrike" kern="1200" cap="none" spc="0" normalizeH="0" baseline="0" noProof="0" dirty="0" smtClean="0">
              <a:ln>
                <a:noFill/>
              </a:ln>
              <a:solidFill>
                <a:schemeClr val="tx1"/>
              </a:solidFill>
              <a:effectLst/>
              <a:uLnTx/>
              <a:uFillTx/>
              <a:latin typeface="Castellar" pitchFamily="18" charset="0"/>
              <a:ea typeface="+mj-ea"/>
              <a:cs typeface="+mj-cs"/>
            </a:endParaRPr>
          </a:p>
        </p:txBody>
      </p:sp>
      <p:pic>
        <p:nvPicPr>
          <p:cNvPr id="5" name="Picture 4" descr="robert-redford1.jpg"/>
          <p:cNvPicPr>
            <a:picLocks noChangeAspect="1"/>
          </p:cNvPicPr>
          <p:nvPr/>
        </p:nvPicPr>
        <p:blipFill>
          <a:blip r:embed="rId3" cstate="print"/>
          <a:stretch>
            <a:fillRect/>
          </a:stretch>
        </p:blipFill>
        <p:spPr>
          <a:xfrm>
            <a:off x="5536447" y="990600"/>
            <a:ext cx="3455153" cy="554705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04-charleston.mp3">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4" cstate="print"/>
          <a:stretch>
            <a:fillRect/>
          </a:stretch>
        </p:blipFill>
        <p:spPr>
          <a:xfrm>
            <a:off x="4419600" y="3276600"/>
            <a:ext cx="304800" cy="304800"/>
          </a:xfrm>
          <a:prstGeom prst="rect">
            <a:avLst/>
          </a:prstGeom>
        </p:spPr>
      </p:pic>
      <p:sp>
        <p:nvSpPr>
          <p:cNvPr id="2" name="Title 1"/>
          <p:cNvSpPr>
            <a:spLocks noGrp="1"/>
          </p:cNvSpPr>
          <p:nvPr>
            <p:ph type="title"/>
          </p:nvPr>
        </p:nvSpPr>
        <p:spPr>
          <a:xfrm>
            <a:off x="0" y="274638"/>
            <a:ext cx="9525000" cy="1143000"/>
          </a:xfrm>
        </p:spPr>
        <p:txBody>
          <a:bodyPr>
            <a:normAutofit fontScale="90000"/>
          </a:bodyPr>
          <a:lstStyle/>
          <a:p>
            <a:r>
              <a:rPr lang="en-US" dirty="0" smtClean="0">
                <a:latin typeface="Castellar" pitchFamily="18" charset="0"/>
              </a:rPr>
              <a:t>The Jazz Age/</a:t>
            </a:r>
            <a:br>
              <a:rPr lang="en-US" dirty="0" smtClean="0">
                <a:latin typeface="Castellar" pitchFamily="18" charset="0"/>
              </a:rPr>
            </a:br>
            <a:r>
              <a:rPr lang="en-US" dirty="0" smtClean="0">
                <a:latin typeface="Castellar" pitchFamily="18" charset="0"/>
              </a:rPr>
              <a:t>The Roaring 20’s</a:t>
            </a:r>
            <a:endParaRPr lang="en-US" dirty="0">
              <a:latin typeface="Castellar" pitchFamily="18" charset="0"/>
            </a:endParaRPr>
          </a:p>
        </p:txBody>
      </p:sp>
      <p:sp>
        <p:nvSpPr>
          <p:cNvPr id="4" name="Subtitle 2"/>
          <p:cNvSpPr>
            <a:spLocks noGrp="1"/>
          </p:cNvSpPr>
          <p:nvPr>
            <p:ph idx="1"/>
          </p:nvPr>
        </p:nvSpPr>
        <p:spPr>
          <a:xfrm>
            <a:off x="457200" y="4343400"/>
            <a:ext cx="8229600" cy="4525963"/>
          </a:xfrm>
        </p:spPr>
        <p:txBody>
          <a:bodyPr>
            <a:normAutofit/>
          </a:bodyPr>
          <a:lstStyle/>
          <a:p>
            <a:r>
              <a:rPr lang="en-US" dirty="0" smtClean="0"/>
              <a:t>The decade witnessed a titanic struggle between an old and a new America. Immigration, race, alcohol, evolution, gender roles, and sexual morality--all became major cultural battlefields during the 1920s.</a:t>
            </a:r>
            <a:endParaRPr lang="en-US" dirty="0"/>
          </a:p>
        </p:txBody>
      </p:sp>
      <p:pic>
        <p:nvPicPr>
          <p:cNvPr id="6" name="Picture 5" descr="elladukebenny2.jpg"/>
          <p:cNvPicPr>
            <a:picLocks noChangeAspect="1"/>
          </p:cNvPicPr>
          <p:nvPr/>
        </p:nvPicPr>
        <p:blipFill>
          <a:blip r:embed="rId5" cstate="print"/>
          <a:stretch>
            <a:fillRect/>
          </a:stretch>
        </p:blipFill>
        <p:spPr>
          <a:xfrm>
            <a:off x="0" y="1752600"/>
            <a:ext cx="3512688" cy="2209800"/>
          </a:xfrm>
          <a:prstGeom prst="rect">
            <a:avLst/>
          </a:prstGeom>
        </p:spPr>
      </p:pic>
      <p:pic>
        <p:nvPicPr>
          <p:cNvPr id="7" name="Picture 6" descr="gatsbyaudio21.jpg"/>
          <p:cNvPicPr>
            <a:picLocks noChangeAspect="1"/>
          </p:cNvPicPr>
          <p:nvPr/>
        </p:nvPicPr>
        <p:blipFill>
          <a:blip r:embed="rId6" cstate="print"/>
          <a:stretch>
            <a:fillRect/>
          </a:stretch>
        </p:blipFill>
        <p:spPr>
          <a:xfrm>
            <a:off x="6248400" y="1447800"/>
            <a:ext cx="2667000" cy="2997200"/>
          </a:xfrm>
          <a:prstGeom prst="rect">
            <a:avLst/>
          </a:prstGeom>
        </p:spPr>
      </p:pic>
      <p:pic>
        <p:nvPicPr>
          <p:cNvPr id="8" name="Picture 7" descr="Life1926-02-18.jpg"/>
          <p:cNvPicPr>
            <a:picLocks noChangeAspect="1"/>
          </p:cNvPicPr>
          <p:nvPr/>
        </p:nvPicPr>
        <p:blipFill>
          <a:blip r:embed="rId7" cstate="print"/>
          <a:stretch>
            <a:fillRect/>
          </a:stretch>
        </p:blipFill>
        <p:spPr>
          <a:xfrm>
            <a:off x="3962400" y="1676400"/>
            <a:ext cx="2000250" cy="2619375"/>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2">
                <p:cTn id="7"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304800"/>
            <a:ext cx="4495800" cy="4953000"/>
          </a:xfrm>
        </p:spPr>
        <p:txBody>
          <a:bodyPr>
            <a:noAutofit/>
          </a:bodyPr>
          <a:lstStyle/>
          <a:p>
            <a:r>
              <a:rPr lang="en-US" sz="4000" dirty="0" smtClean="0"/>
              <a:t>Imagery</a:t>
            </a:r>
          </a:p>
          <a:p>
            <a:pPr marL="0" indent="0">
              <a:buNone/>
            </a:pPr>
            <a:r>
              <a:rPr lang="en-US" sz="4000" dirty="0" smtClean="0"/>
              <a:t>-sights and sounds</a:t>
            </a:r>
          </a:p>
          <a:p>
            <a:pPr marL="0" indent="0">
              <a:buNone/>
            </a:pPr>
            <a:r>
              <a:rPr lang="en-US" sz="4000" dirty="0" smtClean="0"/>
              <a:t>-photographic eye??</a:t>
            </a:r>
          </a:p>
          <a:p>
            <a:pPr marL="0" indent="0">
              <a:buNone/>
            </a:pPr>
            <a:r>
              <a:rPr lang="en-US" sz="4000" dirty="0"/>
              <a:t>	</a:t>
            </a:r>
            <a:r>
              <a:rPr lang="en-US" sz="4000" dirty="0" smtClean="0"/>
              <a:t>-colors?</a:t>
            </a:r>
          </a:p>
          <a:p>
            <a:pPr marL="0" indent="0">
              <a:buNone/>
            </a:pPr>
            <a:r>
              <a:rPr lang="en-US" sz="4000" dirty="0"/>
              <a:t>	</a:t>
            </a:r>
            <a:r>
              <a:rPr lang="en-US" sz="4000" dirty="0" smtClean="0"/>
              <a:t>-TJ </a:t>
            </a:r>
            <a:r>
              <a:rPr lang="en-US" sz="4000" dirty="0" err="1" smtClean="0"/>
              <a:t>Eckleburg</a:t>
            </a:r>
            <a:r>
              <a:rPr lang="en-US" sz="4000" dirty="0" smtClean="0"/>
              <a:t>?</a:t>
            </a:r>
          </a:p>
          <a:p>
            <a:pPr marL="0" indent="0">
              <a:buNone/>
            </a:pPr>
            <a:r>
              <a:rPr lang="en-US" sz="4000" dirty="0"/>
              <a:t>	</a:t>
            </a:r>
            <a:r>
              <a:rPr lang="en-US" sz="4000" dirty="0" smtClean="0"/>
              <a:t>-green light?</a:t>
            </a:r>
          </a:p>
          <a:p>
            <a:pPr marL="0" indent="0">
              <a:buNone/>
            </a:pPr>
            <a:r>
              <a:rPr lang="en-US" sz="4000" dirty="0"/>
              <a:t>	</a:t>
            </a:r>
            <a:r>
              <a:rPr lang="en-US" sz="4000" dirty="0" smtClean="0"/>
              <a:t>-valley of ashes</a:t>
            </a:r>
            <a:r>
              <a:rPr lang="en-US" sz="4000" dirty="0" smtClean="0"/>
              <a:t>?</a:t>
            </a:r>
          </a:p>
          <a:p>
            <a:pPr marL="0" indent="0">
              <a:buNone/>
            </a:pPr>
            <a:r>
              <a:rPr lang="en-US" sz="4000" dirty="0"/>
              <a:t>	</a:t>
            </a:r>
            <a:r>
              <a:rPr lang="en-US" sz="4000" dirty="0" smtClean="0"/>
              <a:t>-weather?</a:t>
            </a:r>
            <a:endParaRPr lang="en-US" sz="4000" dirty="0"/>
          </a:p>
        </p:txBody>
      </p:sp>
      <p:pic>
        <p:nvPicPr>
          <p:cNvPr id="14" name="Picture 13" descr="5367634217_91c3b5f921.jpg"/>
          <p:cNvPicPr>
            <a:picLocks noChangeAspect="1"/>
          </p:cNvPicPr>
          <p:nvPr/>
        </p:nvPicPr>
        <p:blipFill>
          <a:blip r:embed="rId3" cstate="print"/>
          <a:stretch>
            <a:fillRect/>
          </a:stretch>
        </p:blipFill>
        <p:spPr>
          <a:xfrm>
            <a:off x="4537558" y="0"/>
            <a:ext cx="4606442" cy="689587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BEST rhapsody.mp3">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4" cstate="print"/>
          <a:stretch>
            <a:fillRect/>
          </a:stretch>
        </p:blipFill>
        <p:spPr>
          <a:xfrm>
            <a:off x="4419600" y="5029200"/>
            <a:ext cx="304800" cy="304800"/>
          </a:xfrm>
          <a:prstGeom prst="rect">
            <a:avLst/>
          </a:prstGeom>
        </p:spPr>
      </p:pic>
      <p:sp>
        <p:nvSpPr>
          <p:cNvPr id="2" name="Title 1"/>
          <p:cNvSpPr>
            <a:spLocks noGrp="1"/>
          </p:cNvSpPr>
          <p:nvPr>
            <p:ph type="title"/>
          </p:nvPr>
        </p:nvSpPr>
        <p:spPr/>
        <p:txBody>
          <a:bodyPr>
            <a:normAutofit fontScale="90000"/>
          </a:bodyPr>
          <a:lstStyle/>
          <a:p>
            <a:r>
              <a:rPr lang="en-US" dirty="0" smtClean="0"/>
              <a:t>Social Controversies and Accomplishments:</a:t>
            </a:r>
            <a:endParaRPr lang="en-US" dirty="0"/>
          </a:p>
        </p:txBody>
      </p:sp>
      <p:sp>
        <p:nvSpPr>
          <p:cNvPr id="4" name="Rectangle 3"/>
          <p:cNvSpPr/>
          <p:nvPr/>
        </p:nvSpPr>
        <p:spPr>
          <a:xfrm>
            <a:off x="0" y="2362200"/>
            <a:ext cx="4572000" cy="646331"/>
          </a:xfrm>
          <a:prstGeom prst="rect">
            <a:avLst/>
          </a:prstGeom>
        </p:spPr>
        <p:txBody>
          <a:bodyPr>
            <a:spAutoFit/>
          </a:bodyPr>
          <a:lstStyle/>
          <a:p>
            <a:r>
              <a:rPr lang="en-US" dirty="0" smtClean="0">
                <a:hlinkClick r:id="rId5"/>
              </a:rPr>
              <a:t>Gangsters</a:t>
            </a:r>
            <a:r>
              <a:rPr lang="en-US" dirty="0" smtClean="0"/>
              <a:t> took control of bootlegging (illegal distribution of liquor)</a:t>
            </a:r>
            <a:endParaRPr lang="en-US" dirty="0"/>
          </a:p>
        </p:txBody>
      </p:sp>
      <p:sp>
        <p:nvSpPr>
          <p:cNvPr id="5" name="Rectangle 4"/>
          <p:cNvSpPr/>
          <p:nvPr/>
        </p:nvSpPr>
        <p:spPr>
          <a:xfrm>
            <a:off x="0" y="1828800"/>
            <a:ext cx="4185248" cy="369332"/>
          </a:xfrm>
          <a:prstGeom prst="rect">
            <a:avLst/>
          </a:prstGeom>
        </p:spPr>
        <p:txBody>
          <a:bodyPr wrap="none">
            <a:spAutoFit/>
          </a:bodyPr>
          <a:lstStyle/>
          <a:p>
            <a:r>
              <a:rPr lang="en-US" dirty="0" smtClean="0">
                <a:hlinkClick r:id="rId6"/>
              </a:rPr>
              <a:t>Amendment 18</a:t>
            </a:r>
            <a:r>
              <a:rPr lang="en-US" dirty="0" smtClean="0"/>
              <a:t> to the Constitution (1919) </a:t>
            </a:r>
            <a:endParaRPr lang="en-US" dirty="0"/>
          </a:p>
        </p:txBody>
      </p:sp>
      <p:sp>
        <p:nvSpPr>
          <p:cNvPr id="7" name="Rectangle 6"/>
          <p:cNvSpPr/>
          <p:nvPr/>
        </p:nvSpPr>
        <p:spPr>
          <a:xfrm>
            <a:off x="0" y="3124200"/>
            <a:ext cx="4572000" cy="646331"/>
          </a:xfrm>
          <a:prstGeom prst="rect">
            <a:avLst/>
          </a:prstGeom>
        </p:spPr>
        <p:txBody>
          <a:bodyPr>
            <a:spAutoFit/>
          </a:bodyPr>
          <a:lstStyle/>
          <a:p>
            <a:r>
              <a:rPr lang="en-US" dirty="0" smtClean="0">
                <a:hlinkClick r:id="rId7"/>
              </a:rPr>
              <a:t>Red Scares</a:t>
            </a:r>
            <a:r>
              <a:rPr lang="en-US" dirty="0" smtClean="0"/>
              <a:t> during the roaring twenties refer to the fear of Communism in the U.S. </a:t>
            </a:r>
            <a:endParaRPr lang="en-US" dirty="0"/>
          </a:p>
        </p:txBody>
      </p:sp>
      <p:sp>
        <p:nvSpPr>
          <p:cNvPr id="8" name="Rectangle 7"/>
          <p:cNvSpPr/>
          <p:nvPr/>
        </p:nvSpPr>
        <p:spPr>
          <a:xfrm>
            <a:off x="76200" y="3886200"/>
            <a:ext cx="3333477" cy="369332"/>
          </a:xfrm>
          <a:prstGeom prst="rect">
            <a:avLst/>
          </a:prstGeom>
        </p:spPr>
        <p:txBody>
          <a:bodyPr wrap="none">
            <a:spAutoFit/>
          </a:bodyPr>
          <a:lstStyle/>
          <a:p>
            <a:r>
              <a:rPr lang="en-US" dirty="0" smtClean="0"/>
              <a:t>1925, the "</a:t>
            </a:r>
            <a:r>
              <a:rPr lang="en-US" dirty="0" smtClean="0">
                <a:hlinkClick r:id="rId8"/>
              </a:rPr>
              <a:t>Scopes Monkey Trial</a:t>
            </a:r>
            <a:r>
              <a:rPr lang="en-US" dirty="0" smtClean="0"/>
              <a:t>," </a:t>
            </a:r>
            <a:endParaRPr lang="en-US" dirty="0"/>
          </a:p>
        </p:txBody>
      </p:sp>
      <p:sp>
        <p:nvSpPr>
          <p:cNvPr id="9" name="Rectangle 8"/>
          <p:cNvSpPr/>
          <p:nvPr/>
        </p:nvSpPr>
        <p:spPr>
          <a:xfrm>
            <a:off x="4495800" y="1676400"/>
            <a:ext cx="4572000" cy="646331"/>
          </a:xfrm>
          <a:prstGeom prst="rect">
            <a:avLst/>
          </a:prstGeom>
        </p:spPr>
        <p:txBody>
          <a:bodyPr>
            <a:spAutoFit/>
          </a:bodyPr>
          <a:lstStyle/>
          <a:p>
            <a:r>
              <a:rPr lang="en-US" dirty="0" smtClean="0">
                <a:hlinkClick r:id="rId9"/>
              </a:rPr>
              <a:t>Henry Ford</a:t>
            </a:r>
            <a:r>
              <a:rPr lang="en-US" dirty="0" smtClean="0"/>
              <a:t> blazed the way with his Model T; he sold more 15 million of them by 1927</a:t>
            </a:r>
            <a:endParaRPr lang="en-US" dirty="0"/>
          </a:p>
        </p:txBody>
      </p:sp>
      <p:sp>
        <p:nvSpPr>
          <p:cNvPr id="10" name="Rectangle 9"/>
          <p:cNvSpPr/>
          <p:nvPr/>
        </p:nvSpPr>
        <p:spPr>
          <a:xfrm>
            <a:off x="4572000" y="2373868"/>
            <a:ext cx="4572000" cy="369332"/>
          </a:xfrm>
          <a:prstGeom prst="rect">
            <a:avLst/>
          </a:prstGeom>
        </p:spPr>
        <p:txBody>
          <a:bodyPr>
            <a:spAutoFit/>
          </a:bodyPr>
          <a:lstStyle/>
          <a:p>
            <a:r>
              <a:rPr lang="en-US" dirty="0" smtClean="0">
                <a:hlinkClick r:id="rId10"/>
              </a:rPr>
              <a:t>Charles A. Lindbergh</a:t>
            </a:r>
            <a:r>
              <a:rPr lang="en-US" dirty="0"/>
              <a:t> </a:t>
            </a:r>
            <a:r>
              <a:rPr lang="en-US" i="1" dirty="0" smtClean="0"/>
              <a:t>Spirit of St. Louis</a:t>
            </a:r>
            <a:r>
              <a:rPr lang="en-US" dirty="0" smtClean="0"/>
              <a:t> in 1927</a:t>
            </a:r>
            <a:endParaRPr lang="en-US" dirty="0"/>
          </a:p>
        </p:txBody>
      </p:sp>
      <p:sp>
        <p:nvSpPr>
          <p:cNvPr id="11" name="Rectangle 10"/>
          <p:cNvSpPr/>
          <p:nvPr/>
        </p:nvSpPr>
        <p:spPr>
          <a:xfrm>
            <a:off x="4953000" y="2971800"/>
            <a:ext cx="4572000" cy="923330"/>
          </a:xfrm>
          <a:prstGeom prst="rect">
            <a:avLst/>
          </a:prstGeom>
        </p:spPr>
        <p:txBody>
          <a:bodyPr>
            <a:spAutoFit/>
          </a:bodyPr>
          <a:lstStyle/>
          <a:p>
            <a:r>
              <a:rPr lang="en-US" dirty="0" smtClean="0"/>
              <a:t>Youthful "Flapper" women provoked older people with brief skirts, bobbed hair, and cavalier use of makeup and cigarettes.</a:t>
            </a:r>
            <a:endParaRPr lang="en-US" dirty="0"/>
          </a:p>
        </p:txBody>
      </p:sp>
      <p:pic>
        <p:nvPicPr>
          <p:cNvPr id="12" name="Picture 11" descr="PhonographPlaying.gif"/>
          <p:cNvPicPr>
            <a:picLocks noChangeAspect="1"/>
          </p:cNvPicPr>
          <p:nvPr/>
        </p:nvPicPr>
        <p:blipFill>
          <a:blip r:embed="rId11" cstate="print"/>
          <a:stretch>
            <a:fillRect/>
          </a:stretch>
        </p:blipFill>
        <p:spPr>
          <a:xfrm>
            <a:off x="457200" y="381000"/>
            <a:ext cx="1143000" cy="1371600"/>
          </a:xfrm>
          <a:prstGeom prst="rect">
            <a:avLst/>
          </a:prstGeom>
        </p:spPr>
      </p:pic>
      <p:pic>
        <p:nvPicPr>
          <p:cNvPr id="13" name="Picture 12" descr="the_great_gatsby.gif"/>
          <p:cNvPicPr>
            <a:picLocks noChangeAspect="1"/>
          </p:cNvPicPr>
          <p:nvPr/>
        </p:nvPicPr>
        <p:blipFill>
          <a:blip r:embed="rId12" cstate="print"/>
          <a:stretch>
            <a:fillRect/>
          </a:stretch>
        </p:blipFill>
        <p:spPr>
          <a:xfrm>
            <a:off x="133350" y="4419600"/>
            <a:ext cx="3067050" cy="2300288"/>
          </a:xfrm>
          <a:prstGeom prst="rect">
            <a:avLst/>
          </a:prstGeom>
        </p:spPr>
      </p:pic>
      <p:pic>
        <p:nvPicPr>
          <p:cNvPr id="14" name="Picture 13" descr="untitled.bmp"/>
          <p:cNvPicPr>
            <a:picLocks noChangeAspect="1"/>
          </p:cNvPicPr>
          <p:nvPr/>
        </p:nvPicPr>
        <p:blipFill>
          <a:blip r:embed="rId13" cstate="print"/>
          <a:stretch>
            <a:fillRect/>
          </a:stretch>
        </p:blipFill>
        <p:spPr>
          <a:xfrm>
            <a:off x="3352800" y="4114800"/>
            <a:ext cx="1905000" cy="2660615"/>
          </a:xfrm>
          <a:prstGeom prst="rect">
            <a:avLst/>
          </a:prstGeom>
        </p:spPr>
      </p:pic>
      <p:pic>
        <p:nvPicPr>
          <p:cNvPr id="15" name="Picture 14" descr="the-great-gatsby-001.jpg"/>
          <p:cNvPicPr>
            <a:picLocks noChangeAspect="1"/>
          </p:cNvPicPr>
          <p:nvPr/>
        </p:nvPicPr>
        <p:blipFill>
          <a:blip r:embed="rId14" cstate="print"/>
          <a:stretch>
            <a:fillRect/>
          </a:stretch>
        </p:blipFill>
        <p:spPr>
          <a:xfrm>
            <a:off x="5334000" y="4202430"/>
            <a:ext cx="3663950" cy="2198370"/>
          </a:xfrm>
          <a:prstGeom prst="rect">
            <a:avLst/>
          </a:prstGeom>
        </p:spPr>
      </p:pic>
      <p:pic>
        <p:nvPicPr>
          <p:cNvPr id="18" name="Picture 17" descr="PhonographPlaying.gif"/>
          <p:cNvPicPr>
            <a:picLocks noChangeAspect="1"/>
          </p:cNvPicPr>
          <p:nvPr/>
        </p:nvPicPr>
        <p:blipFill>
          <a:blip r:embed="rId11" cstate="print"/>
          <a:stretch>
            <a:fillRect/>
          </a:stretch>
        </p:blipFill>
        <p:spPr>
          <a:xfrm>
            <a:off x="7696200" y="228600"/>
            <a:ext cx="1143000" cy="13716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2">
                <p:cTn id="7" fill="hold" display="0">
                  <p:stCondLst>
                    <p:cond delay="indefinite"/>
                  </p:stCondLst>
                  <p:endCondLst>
                    <p:cond evt="onPrev" delay="0">
                      <p:tgtEl>
                        <p:sldTgt/>
                      </p:tgtEl>
                    </p:cond>
                    <p:cond evt="onStopAudio" delay="0">
                      <p:tgtEl>
                        <p:sldTgt/>
                      </p:tgtEl>
                    </p:cond>
                  </p:endCondLst>
                </p:cTn>
                <p:tgtEl>
                  <p:spTgt spid="17"/>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738</TotalTime>
  <Words>315</Words>
  <Application>Microsoft Macintosh PowerPoint</Application>
  <PresentationFormat>On-screen Show (4:3)</PresentationFormat>
  <Paragraphs>53</Paragraphs>
  <Slides>10</Slides>
  <Notes>1</Notes>
  <HiddenSlides>0</HiddenSlides>
  <MMClips>7</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The Jazz Age       The Great Gatsby takes place during the summer of 1922. Fitzgerald coined the phrase, "the Jazz Age" that same year to describe the flamboyant—"anything goes"—era that emerged in America after World War I.  </vt:lpstr>
      <vt:lpstr>Themes</vt:lpstr>
      <vt:lpstr>PowerPoint Presentation</vt:lpstr>
      <vt:lpstr>Parallelism</vt:lpstr>
      <vt:lpstr>Setting:</vt:lpstr>
      <vt:lpstr>The Treatment of Time??</vt:lpstr>
      <vt:lpstr>The Jazz Age/ The Roaring 20’s</vt:lpstr>
      <vt:lpstr>PowerPoint Presentation</vt:lpstr>
      <vt:lpstr>Social Controversies and Accomplishments:</vt:lpstr>
      <vt:lpstr>Artists and the media: film, radio, newspapers, magazines, novels, etc.</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Jazz Age  The Great Gatsby takes place during the summer of 1922. Fitzgerald coined the phrase, "the Jazz Age" that same year to describe the flamboyant—"anything goes"—era that emerged in America after World War I.</dc:title>
  <dc:creator>juliejames</dc:creator>
  <cp:lastModifiedBy>Brandon Barton</cp:lastModifiedBy>
  <cp:revision>34</cp:revision>
  <dcterms:created xsi:type="dcterms:W3CDTF">2012-02-26T00:36:52Z</dcterms:created>
  <dcterms:modified xsi:type="dcterms:W3CDTF">2017-03-01T12:06:25Z</dcterms:modified>
</cp:coreProperties>
</file>